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9" r:id="rId9"/>
    <p:sldId id="271" r:id="rId10"/>
    <p:sldId id="272" r:id="rId11"/>
    <p:sldId id="268" r:id="rId12"/>
    <p:sldId id="269" r:id="rId13"/>
    <p:sldId id="266" r:id="rId14"/>
    <p:sldId id="267" r:id="rId15"/>
    <p:sldId id="270" r:id="rId16"/>
    <p:sldId id="275" r:id="rId17"/>
    <p:sldId id="273" r:id="rId18"/>
    <p:sldId id="260" r:id="rId19"/>
    <p:sldId id="277" r:id="rId20"/>
    <p:sldId id="276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E7AC4-040B-4EA1-A196-16D919DA7273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02EF2-04A3-4F55-A3CB-02F3255916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42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CE0A0-6F55-434A-99A5-9151483E4176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5DBBD-8FEE-4582-B219-7756291C5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4AD0-22AF-471B-B8B3-591EE5CD1844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808C-0FFF-4311-BB17-B8C0F5523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E8FD-45B0-4CC7-8A9E-CDD1C829278F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E700-237C-45BA-86B7-63EE950FA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A3F2-00ED-4336-AD29-437C746CCB94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D2744-B0DA-4039-858A-2EE698570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5FEB1-F0D7-44A7-B4FA-1E3095C878EA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D82F7-4ADE-4C56-8D72-3B4D9EDF7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5A6E9-8490-419B-8474-0B3059475653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39CA9-24D0-4BD0-A5A0-7934E30C6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44178-24E2-4BB5-86C2-B7E0CE3D6B26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AD9B1-BDDF-4D68-ABF1-4D49D25F8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EC8B9-5603-486C-B830-F43F5359EFC3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533BB-B304-4300-9A18-82654E5BF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36B16-8F38-44B0-9585-CC107FE2B69E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9D50A-9F5C-419A-9BAD-1DC4179ED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E4F3C-5F45-4754-83C2-4AFB0087DC21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ADDDF-6F06-400A-946D-1359761AB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C296-88E3-41C8-85D5-65E876EE8285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3116A-C301-4982-AB72-85D5D943A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354305-8421-4EC5-9D28-F89695BA2C8F}" type="datetimeFigureOut">
              <a:rPr lang="en-US"/>
              <a:pPr>
                <a:defRPr/>
              </a:pPr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11A2B-D025-47BB-AE18-DF767C0A3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5 Photosynthesis </a:t>
            </a:r>
            <a:br>
              <a:rPr lang="en-US" smtClean="0"/>
            </a:br>
            <a:r>
              <a:rPr lang="en-US" smtClean="0"/>
              <a:t>&amp; Cellular Respiration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</a:t>
            </a:r>
          </a:p>
        </p:txBody>
      </p:sp>
      <p:pic>
        <p:nvPicPr>
          <p:cNvPr id="28675" name="Content Placeholder 2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6002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Chloroplast p 99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1263"/>
            <a:ext cx="8686800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Chloroplast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 takes place in the CHLOROPLAST of plants</a:t>
            </a:r>
          </a:p>
          <a:p>
            <a:pPr lvl="1" eaLnBrk="1" hangingPunct="1"/>
            <a:r>
              <a:rPr lang="en-US" smtClean="0"/>
              <a:t>Inside the CHLOROPLAST are THYLAKOIDS</a:t>
            </a:r>
          </a:p>
          <a:p>
            <a:pPr lvl="1" eaLnBrk="1" hangingPunct="1"/>
            <a:r>
              <a:rPr lang="en-US" smtClean="0"/>
              <a:t>THYLAKOIDS is where ENERGY is captured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038600"/>
            <a:ext cx="3276600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100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 occurs in THREE stages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9138" y="2362200"/>
            <a:ext cx="588486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381000" y="2286000"/>
            <a:ext cx="304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Stage 1 – NRG captured from sunlight</a:t>
            </a:r>
          </a:p>
          <a:p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Stage 2 – Light NRG is converted to Chemical </a:t>
            </a:r>
            <a:r>
              <a:rPr lang="en-US" sz="2400" dirty="0" smtClean="0">
                <a:latin typeface="Calibri" pitchFamily="34" charset="0"/>
              </a:rPr>
              <a:t>NRG  </a:t>
            </a:r>
          </a:p>
          <a:p>
            <a:r>
              <a:rPr lang="en-US" sz="2400" dirty="0" smtClean="0">
                <a:latin typeface="Calibri" pitchFamily="34" charset="0"/>
              </a:rPr>
              <a:t>LIGHT Dependant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Stage 3 – Chemical  NRG is used to create organic </a:t>
            </a:r>
            <a:r>
              <a:rPr lang="en-US" sz="2400" dirty="0" smtClean="0">
                <a:latin typeface="Calibri" pitchFamily="34" charset="0"/>
              </a:rPr>
              <a:t>compounds</a:t>
            </a:r>
          </a:p>
          <a:p>
            <a:r>
              <a:rPr lang="en-US" sz="2400" dirty="0" smtClean="0">
                <a:latin typeface="Calibri" pitchFamily="34" charset="0"/>
              </a:rPr>
              <a:t>LIGHT </a:t>
            </a:r>
            <a:r>
              <a:rPr lang="en-US" sz="2400" dirty="0" err="1" smtClean="0">
                <a:latin typeface="Calibri" pitchFamily="34" charset="0"/>
              </a:rPr>
              <a:t>Independant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816123">
            <a:off x="3222625" y="3086100"/>
            <a:ext cx="1176338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429000" y="3657600"/>
            <a:ext cx="2971800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505200" y="5105400"/>
            <a:ext cx="457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 1 – NRG from Sun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Pigments are substances that absorb light. Pigments absorb some colors and reflect all others. You see the color that is REFLECTED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30538"/>
            <a:ext cx="7086600" cy="382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600" y="2133600"/>
            <a:ext cx="9677400" cy="499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Stage 2 </a:t>
            </a:r>
            <a:br>
              <a:rPr lang="en-US" dirty="0" smtClean="0"/>
            </a:br>
            <a:r>
              <a:rPr lang="en-US" dirty="0" smtClean="0"/>
              <a:t>Electron Transport Chains - ETC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Electron Transport Chains are used to convert Light to Chemical NRG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– Calvin Cycle – </a:t>
            </a:r>
            <a:r>
              <a:rPr lang="en-US" smtClean="0"/>
              <a:t>Light Independent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2650" y="1447800"/>
            <a:ext cx="7815263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972300" y="3708400"/>
            <a:ext cx="876300" cy="17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019925" y="3605213"/>
            <a:ext cx="1090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ChloropIast</a:t>
            </a:r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63625" y="1712913"/>
            <a:ext cx="184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CO</a:t>
            </a:r>
            <a:r>
              <a:rPr lang="en-US" sz="1400" baseline="-25000"/>
              <a:t>2 </a:t>
            </a:r>
            <a:r>
              <a:rPr lang="en-US" sz="1400"/>
              <a:t>Enters the Cycle</a:t>
            </a:r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416425" y="2195513"/>
            <a:ext cx="1189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Energy Input</a:t>
            </a:r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38225" y="4202113"/>
            <a:ext cx="12080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5-Carbon</a:t>
            </a:r>
          </a:p>
          <a:p>
            <a:r>
              <a:rPr lang="en-US" sz="1400"/>
              <a:t>Molecules</a:t>
            </a:r>
          </a:p>
          <a:p>
            <a:r>
              <a:rPr lang="en-US" sz="1400"/>
              <a:t>Regenerated</a:t>
            </a:r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98625" y="5662613"/>
            <a:ext cx="250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Sugars and other compounds</a:t>
            </a:r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832225" y="4875213"/>
            <a:ext cx="1444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6-Carbon Sugar</a:t>
            </a:r>
          </a:p>
          <a:p>
            <a:r>
              <a:rPr lang="en-US" sz="1400"/>
              <a:t>Produced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Equation for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pt-BR" dirty="0" smtClean="0"/>
              <a:t>6CO</a:t>
            </a:r>
            <a:r>
              <a:rPr lang="pt-BR" baseline="-25000" dirty="0" smtClean="0"/>
              <a:t>2</a:t>
            </a:r>
            <a:r>
              <a:rPr lang="pt-BR" dirty="0" smtClean="0"/>
              <a:t> + 6H</a:t>
            </a:r>
            <a:r>
              <a:rPr lang="pt-BR" baseline="-25000" dirty="0" smtClean="0"/>
              <a:t>2</a:t>
            </a:r>
            <a:r>
              <a:rPr lang="pt-BR" dirty="0" smtClean="0"/>
              <a:t>O + Energy = C</a:t>
            </a:r>
            <a:r>
              <a:rPr lang="pt-BR" baseline="-25000" dirty="0" smtClean="0"/>
              <a:t>6</a:t>
            </a:r>
            <a:r>
              <a:rPr lang="pt-BR" dirty="0" smtClean="0"/>
              <a:t>H</a:t>
            </a:r>
            <a:r>
              <a:rPr lang="pt-BR" baseline="-25000" dirty="0" smtClean="0"/>
              <a:t>12</a:t>
            </a:r>
            <a:r>
              <a:rPr lang="pt-BR" dirty="0" smtClean="0"/>
              <a:t>O</a:t>
            </a:r>
            <a:r>
              <a:rPr lang="pt-BR" baseline="-25000" dirty="0" smtClean="0"/>
              <a:t>6</a:t>
            </a:r>
            <a:r>
              <a:rPr lang="pt-BR" dirty="0" smtClean="0"/>
              <a:t> + 6O</a:t>
            </a:r>
            <a:r>
              <a:rPr lang="pt-BR" baseline="-25000" dirty="0" smtClean="0"/>
              <a:t>2</a:t>
            </a:r>
          </a:p>
          <a:p>
            <a:pPr>
              <a:buNone/>
            </a:pPr>
            <a:endParaRPr lang="pt-BR" baseline="-25000" dirty="0" smtClean="0"/>
          </a:p>
          <a:p>
            <a:pPr>
              <a:buNone/>
            </a:pPr>
            <a:r>
              <a:rPr lang="pt-BR" sz="4400" baseline="-25000" dirty="0" smtClean="0"/>
              <a:t>Does this look familiar?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Energy &amp; Living Systems Must Knows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Summerize</a:t>
            </a:r>
            <a:r>
              <a:rPr lang="en-US" dirty="0" smtClean="0"/>
              <a:t> how ATP is created from GLUCOSE.</a:t>
            </a:r>
            <a:endParaRPr lang="en-US" u="sng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 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Explain the role of FERMENTATION.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Describe the role of OXYGEN in AEROBIC RESPIRATION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Opener p 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function of Cellular Respiration.</a:t>
            </a:r>
          </a:p>
          <a:p>
            <a:pPr lvl="1"/>
            <a:r>
              <a:rPr lang="en-US" dirty="0" smtClean="0"/>
              <a:t>Anaerobic vs. Aerobic?</a:t>
            </a:r>
          </a:p>
          <a:p>
            <a:endParaRPr lang="en-US" dirty="0" smtClean="0"/>
          </a:p>
          <a:p>
            <a:r>
              <a:rPr lang="en-US" dirty="0" smtClean="0"/>
              <a:t>Describe the function of Photosynthesis.</a:t>
            </a:r>
          </a:p>
          <a:p>
            <a:endParaRPr lang="en-US" dirty="0" smtClean="0"/>
          </a:p>
          <a:p>
            <a:r>
              <a:rPr lang="en-US" dirty="0" smtClean="0"/>
              <a:t>How could the two work together???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Energy &amp; Living Systems Must Knows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Analyze the flow of ENERGY through living systems.</a:t>
            </a:r>
            <a:endParaRPr lang="en-US" u="sng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 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Compare &amp; Contrast AUTOTROPHS and HETEROTROPHS.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Describe the role of ATP in living organisms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 Explain how ENERGY is released from ATP</a:t>
            </a:r>
            <a:endParaRPr lang="en-US" u="sng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u="sng" dirty="0" smtClean="0"/>
              <a:t>P</a:t>
            </a:r>
            <a:r>
              <a:rPr lang="en-US" dirty="0" smtClean="0"/>
              <a:t>____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Poster Assessment – Cell Respiration &amp; Photosynthesis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Photosynthesis (3 Parts)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1-Sunlight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2-Chemical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3-Carbohydrates &amp; O2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Cellular Respiration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4-Glycolosis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	</a:t>
            </a:r>
            <a:r>
              <a:rPr lang="en-US" sz="2800" dirty="0" smtClean="0">
                <a:solidFill>
                  <a:schemeClr val="accent1"/>
                </a:solidFill>
              </a:rPr>
              <a:t>5-Anaerobic - Lactic Acid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FF0000"/>
                </a:solidFill>
              </a:rPr>
              <a:t>6-Aerobic – Krebs Cycle, 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			 36 ATP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			CO2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Energy in Living Systems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List as MANY forms of ENERGY as you can!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09800"/>
            <a:ext cx="19621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24375"/>
            <a:ext cx="5257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0"/>
            <a:ext cx="2381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6975" y="2133600"/>
            <a:ext cx="2867025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Flow of Energy Through a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 you recall METABOLISM????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Metabolism is the sum of ALL chemical processes in an organism!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Organisms are classified in two categories.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They create their OWN energy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They have to EAT to gain energy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295900"/>
            <a:ext cx="80010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Autotrophs &amp; Heterotrophs</a:t>
            </a:r>
          </a:p>
        </p:txBody>
      </p:sp>
      <p:sp>
        <p:nvSpPr>
          <p:cNvPr id="17410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Autotrophs</a:t>
            </a:r>
          </a:p>
          <a:p>
            <a:pPr lvl="1" eaLnBrk="1" hangingPunct="1"/>
            <a:r>
              <a:rPr lang="en-US" smtClean="0"/>
              <a:t>Create their OWN energy</a:t>
            </a:r>
          </a:p>
          <a:p>
            <a:pPr lvl="1" eaLnBrk="1" hangingPunct="1"/>
            <a:r>
              <a:rPr lang="en-US" smtClean="0"/>
              <a:t>Most create energy from sunlight, some can create energy from INORGANIC chemicals</a:t>
            </a:r>
          </a:p>
        </p:txBody>
      </p:sp>
      <p:sp>
        <p:nvSpPr>
          <p:cNvPr id="17411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Heterotrophs</a:t>
            </a:r>
          </a:p>
          <a:p>
            <a:pPr lvl="1" eaLnBrk="1" hangingPunct="1"/>
            <a:r>
              <a:rPr lang="en-US" smtClean="0"/>
              <a:t>Have to EAT to get their energy</a:t>
            </a:r>
          </a:p>
          <a:p>
            <a:pPr lvl="1" eaLnBrk="1" hangingPunct="1"/>
            <a:r>
              <a:rPr lang="en-US" smtClean="0"/>
              <a:t>Must create energy through </a:t>
            </a:r>
            <a:r>
              <a:rPr lang="en-US" u="sng" smtClean="0"/>
              <a:t>CELLULAR RESPIRATION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800600"/>
            <a:ext cx="24860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038600"/>
            <a:ext cx="3868738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ATP? How does it work?</a:t>
            </a:r>
          </a:p>
        </p:txBody>
      </p:sp>
      <p:sp>
        <p:nvSpPr>
          <p:cNvPr id="1843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ATP is energy for the cell</a:t>
            </a:r>
          </a:p>
          <a:p>
            <a:pPr eaLnBrk="1" hangingPunct="1"/>
            <a:r>
              <a:rPr lang="en-US" smtClean="0"/>
              <a:t>It is created from GLUCOSE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8483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ATP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ATP releases energy by breaking a phosphate group and becoming ADP.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87630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xplosion 2 4"/>
          <p:cNvSpPr/>
          <p:nvPr/>
        </p:nvSpPr>
        <p:spPr>
          <a:xfrm>
            <a:off x="6934200" y="4724400"/>
            <a:ext cx="1981200" cy="1524000"/>
          </a:xfrm>
          <a:prstGeom prst="irregularSeal2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Explosion 2 5"/>
          <p:cNvSpPr/>
          <p:nvPr/>
        </p:nvSpPr>
        <p:spPr>
          <a:xfrm>
            <a:off x="3962400" y="4191000"/>
            <a:ext cx="1676400" cy="1219200"/>
          </a:xfrm>
          <a:prstGeom prst="irregularSeal2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Explosion 2 6"/>
          <p:cNvSpPr/>
          <p:nvPr/>
        </p:nvSpPr>
        <p:spPr>
          <a:xfrm>
            <a:off x="-228600" y="3810000"/>
            <a:ext cx="2057400" cy="1676400"/>
          </a:xfrm>
          <a:prstGeom prst="irregularSeal2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Photosynthesis Must Knows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62600"/>
          </a:xfrm>
        </p:spPr>
        <p:txBody>
          <a:bodyPr rtlCol="0"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Explain how energy is captured and released from the sun.</a:t>
            </a:r>
            <a:endParaRPr lang="en-US" u="sng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 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Explain the function of an ELECTRON TRANSPORT CHAIN.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Explain how NRG is produced through the CALVIN CYCLE.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 Identify THREE factors that affect PHOTOSYNTHESIS</a:t>
            </a:r>
            <a:endParaRPr lang="en-US" u="sng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P____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3400"/>
            <a:ext cx="9144000" cy="821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>
                <a:solidFill>
                  <a:schemeClr val="bg1"/>
                </a:solidFill>
              </a:rPr>
              <a:t>Question for Thought?	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525963"/>
          </a:xfrm>
        </p:spPr>
        <p:txBody>
          <a:bodyPr/>
          <a:lstStyle/>
          <a:p>
            <a:pPr eaLnBrk="1" hangingPunct="1"/>
            <a:endParaRPr lang="en-US" sz="400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Why do leaves change colors?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4051</TotalTime>
  <Words>452</Words>
  <Application>Microsoft Office PowerPoint</Application>
  <PresentationFormat>On-screen Show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Chapter 5 Photosynthesis  &amp; Cellular Respiration</vt:lpstr>
      <vt:lpstr>Energy &amp; Living Systems Must Knows</vt:lpstr>
      <vt:lpstr>Energy in Living Systems</vt:lpstr>
      <vt:lpstr>Flow of Energy Through a System</vt:lpstr>
      <vt:lpstr>Autotrophs &amp; Heterotrophs</vt:lpstr>
      <vt:lpstr>What is ATP? How does it work?</vt:lpstr>
      <vt:lpstr>ATP</vt:lpstr>
      <vt:lpstr>Photosynthesis Must Knows</vt:lpstr>
      <vt:lpstr>Question for Thought? </vt:lpstr>
      <vt:lpstr>Photosynthesis</vt:lpstr>
      <vt:lpstr>Chloroplast p 99</vt:lpstr>
      <vt:lpstr>Chloroplast</vt:lpstr>
      <vt:lpstr>Photosynthesis</vt:lpstr>
      <vt:lpstr>Stage 1 – NRG from Sun</vt:lpstr>
      <vt:lpstr>Stage 2  Electron Transport Chains - ETC</vt:lpstr>
      <vt:lpstr>Stage 3 – Calvin Cycle – Light Independent   </vt:lpstr>
      <vt:lpstr>Chemical Equation for Photosynthesis</vt:lpstr>
      <vt:lpstr>Energy &amp; Living Systems Must Knows</vt:lpstr>
      <vt:lpstr>Opener p ___</vt:lpstr>
      <vt:lpstr>Poster Assessment – Cell Respiration &amp; Photosynthesis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Photosynthesis  &amp; Cellular Respiration</dc:title>
  <dc:creator>AJ Cappello</dc:creator>
  <cp:lastModifiedBy>CUSD300</cp:lastModifiedBy>
  <cp:revision>24</cp:revision>
  <cp:lastPrinted>2012-10-29T16:38:47Z</cp:lastPrinted>
  <dcterms:created xsi:type="dcterms:W3CDTF">2008-10-26T22:48:31Z</dcterms:created>
  <dcterms:modified xsi:type="dcterms:W3CDTF">2012-10-30T12:44:29Z</dcterms:modified>
</cp:coreProperties>
</file>